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45288" cy="98821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89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2448" y="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4677-FA6F-4011-ACBA-BC34CBE520EA}" type="datetimeFigureOut">
              <a:rPr lang="en-IE" smtClean="0"/>
              <a:t>20/09/2019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217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4677-FA6F-4011-ACBA-BC34CBE520EA}" type="datetimeFigureOut">
              <a:rPr lang="en-IE" smtClean="0"/>
              <a:t>20/09/2019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92665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4677-FA6F-4011-ACBA-BC34CBE520EA}" type="datetimeFigureOut">
              <a:rPr lang="en-IE" smtClean="0"/>
              <a:t>20/09/2019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92679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4677-FA6F-4011-ACBA-BC34CBE520EA}" type="datetimeFigureOut">
              <a:rPr lang="en-IE" smtClean="0"/>
              <a:t>20/09/2019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994140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4677-FA6F-4011-ACBA-BC34CBE520EA}" type="datetimeFigureOut">
              <a:rPr lang="en-IE" smtClean="0"/>
              <a:t>20/09/2019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62278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4677-FA6F-4011-ACBA-BC34CBE520EA}" type="datetimeFigureOut">
              <a:rPr lang="en-IE" smtClean="0"/>
              <a:t>20/09/2019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39640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4677-FA6F-4011-ACBA-BC34CBE520EA}" type="datetimeFigureOut">
              <a:rPr lang="en-IE" smtClean="0"/>
              <a:t>20/09/2019</a:t>
            </a:fld>
            <a:endParaRPr lang="en-I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72662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4677-FA6F-4011-ACBA-BC34CBE520EA}" type="datetimeFigureOut">
              <a:rPr lang="en-IE" smtClean="0"/>
              <a:t>20/09/2019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9009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4677-FA6F-4011-ACBA-BC34CBE520EA}" type="datetimeFigureOut">
              <a:rPr lang="en-IE" smtClean="0"/>
              <a:t>20/09/2019</a:t>
            </a:fld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3937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4677-FA6F-4011-ACBA-BC34CBE520EA}" type="datetimeFigureOut">
              <a:rPr lang="en-IE" smtClean="0"/>
              <a:t>20/09/2019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4336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4677-FA6F-4011-ACBA-BC34CBE520EA}" type="datetimeFigureOut">
              <a:rPr lang="en-IE" smtClean="0"/>
              <a:t>20/09/2019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77529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C4677-FA6F-4011-ACBA-BC34CBE520EA}" type="datetimeFigureOut">
              <a:rPr lang="en-IE" smtClean="0"/>
              <a:t>20/09/2019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C4EF2-AE12-4E01-AB52-984BE21F5E55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83307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494" y="0"/>
            <a:ext cx="6858000" cy="9144000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8900000" scaled="0"/>
            <a:tileRect/>
          </a:gradFill>
          <a:ln w="57150">
            <a:solidFill>
              <a:srgbClr val="A289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E" dirty="0"/>
          </a:p>
        </p:txBody>
      </p:sp>
      <p:pic>
        <p:nvPicPr>
          <p:cNvPr id="18" name="Picture 1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755" y="6264188"/>
            <a:ext cx="2818454" cy="2088232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-7405436" y="916539"/>
            <a:ext cx="53098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600" i="1" dirty="0" smtClean="0"/>
              <a:t>. </a:t>
            </a:r>
          </a:p>
          <a:p>
            <a:pPr lvl="0"/>
            <a:endParaRPr lang="en-IE" sz="1600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24676" y="815390"/>
            <a:ext cx="6733323" cy="4583103"/>
          </a:xfrm>
          <a:prstGeom prst="roundRect">
            <a:avLst/>
          </a:prstGeom>
          <a:noFill/>
          <a:ln w="57150">
            <a:solidFill>
              <a:srgbClr val="A289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3" algn="ctr"/>
            <a:endParaRPr lang="en-IE" dirty="0" smtClean="0">
              <a:ln w="57150">
                <a:solidFill>
                  <a:schemeClr val="tx1"/>
                </a:solidFill>
              </a:ln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2467" y="5460102"/>
            <a:ext cx="6669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600" b="1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Course start </a:t>
            </a:r>
            <a:r>
              <a:rPr lang="en-IE" sz="1600" b="1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date:1</a:t>
            </a:r>
            <a:r>
              <a:rPr lang="en-IE" sz="1600" b="1" baseline="30000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st</a:t>
            </a:r>
            <a:r>
              <a:rPr lang="en-IE" sz="1600" b="1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October 2019</a:t>
            </a:r>
            <a:endParaRPr lang="en-IE" sz="1600" dirty="0" smtClean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pPr algn="ctr"/>
            <a:r>
              <a:rPr lang="en-IE" sz="1600" b="1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Format</a:t>
            </a:r>
            <a:r>
              <a:rPr lang="en-IE" sz="1600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: Three Half day sessions (</a:t>
            </a:r>
            <a:r>
              <a:rPr lang="en-IE" sz="1600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9.30am </a:t>
            </a:r>
            <a:r>
              <a:rPr lang="en-IE" sz="1600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– </a:t>
            </a:r>
            <a:r>
              <a:rPr lang="en-IE" sz="1600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12.30 pm)</a:t>
            </a:r>
          </a:p>
          <a:p>
            <a:pPr algn="ctr"/>
            <a:r>
              <a:rPr lang="en-IE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Venue</a:t>
            </a:r>
            <a:r>
              <a:rPr lang="en-IE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: </a:t>
            </a:r>
            <a:r>
              <a:rPr lang="en-IE" sz="1600" dirty="0" smtClean="0">
                <a:solidFill>
                  <a:schemeClr val="bg1"/>
                </a:solidFill>
                <a:cs typeface="Arial" panose="020B0604020202020204" pitchFamily="34" charset="0"/>
              </a:rPr>
              <a:t>Red Door </a:t>
            </a:r>
            <a:r>
              <a:rPr lang="en-IE" sz="1600" smtClean="0">
                <a:solidFill>
                  <a:schemeClr val="bg1"/>
                </a:solidFill>
                <a:cs typeface="Arial" panose="020B0604020202020204" pitchFamily="34" charset="0"/>
              </a:rPr>
              <a:t>Project Drogheda</a:t>
            </a:r>
            <a:endParaRPr lang="en-IE" sz="1600" u="sng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9467" y="6299367"/>
            <a:ext cx="65666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 algn="r"/>
            <a:r>
              <a:rPr lang="en-IE" sz="1600" i="1" dirty="0" smtClean="0">
                <a:solidFill>
                  <a:srgbClr val="002060"/>
                </a:solidFill>
                <a:latin typeface="Gill Sans MT" panose="020B0502020104020203" pitchFamily="34" charset="0"/>
                <a:cs typeface="Aparajita" panose="020B0604020202020204" pitchFamily="34" charset="0"/>
              </a:rPr>
              <a:t>This course is open to people who use work in and support people in the Louth / Meath Mental Health Services. For more information about these courses go to: </a:t>
            </a:r>
            <a:r>
              <a:rPr lang="en-IE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www.recoverycollege.ie/our-courses</a:t>
            </a:r>
            <a:endParaRPr lang="en-IE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988839" y="7308304"/>
            <a:ext cx="1515907" cy="360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en-IE" sz="13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04863" y="107504"/>
            <a:ext cx="53282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000" b="1" dirty="0">
                <a:solidFill>
                  <a:schemeClr val="bg1"/>
                </a:solidFill>
                <a:latin typeface="Arial Narrow" panose="020B0606020202030204" pitchFamily="34" charset="0"/>
              </a:rPr>
              <a:t>ARI CHO 8 Steering Group in collaboration with the Dublin North, North East Recovery College</a:t>
            </a:r>
            <a:endParaRPr lang="en-IE" sz="2000" i="1" dirty="0">
              <a:solidFill>
                <a:schemeClr val="bg1"/>
              </a:solidFill>
              <a:latin typeface="Arial Narrow" panose="020B0606020202030204" pitchFamily="34" charset="0"/>
              <a:cs typeface="Aparajita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02804" y="6895854"/>
            <a:ext cx="4555197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IE" sz="1500" b="1" dirty="0" smtClean="0">
              <a:solidFill>
                <a:srgbClr val="A28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IE" sz="1500" b="1" dirty="0" smtClean="0">
                <a:solidFill>
                  <a:srgbClr val="A28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IE" sz="1500" b="1" dirty="0">
                <a:solidFill>
                  <a:srgbClr val="A28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register, contact the Recovery College:</a:t>
            </a:r>
          </a:p>
          <a:p>
            <a:pPr algn="r"/>
            <a:r>
              <a:rPr lang="en-IE" sz="800" b="1" dirty="0">
                <a:solidFill>
                  <a:srgbClr val="A28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2"/>
            <a:r>
              <a:rPr lang="en-IE" sz="1500" b="1" dirty="0">
                <a:solidFill>
                  <a:srgbClr val="A28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E" sz="1600" b="1" dirty="0">
                <a:solidFill>
                  <a:srgbClr val="A28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IE" sz="1600" b="1" dirty="0" smtClean="0">
                <a:solidFill>
                  <a:srgbClr val="A28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hone-  </a:t>
            </a:r>
            <a:r>
              <a:rPr lang="en-IE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01 7007907</a:t>
            </a:r>
            <a:endParaRPr lang="en-IE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IE" sz="1600" b="1" dirty="0">
                <a:solidFill>
                  <a:srgbClr val="A28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</a:t>
            </a:r>
            <a:r>
              <a:rPr lang="en-IE" sz="1600" b="1" dirty="0" smtClean="0">
                <a:solidFill>
                  <a:srgbClr val="A28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mail-    </a:t>
            </a:r>
            <a:r>
              <a:rPr lang="en-IE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recoverycollege@dcu.ie </a:t>
            </a:r>
            <a:endParaRPr lang="en-IE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IE" sz="1600" b="1" dirty="0" smtClean="0">
                <a:solidFill>
                  <a:srgbClr val="A28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website- </a:t>
            </a:r>
            <a:r>
              <a:rPr lang="en-IE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www.recoverycollege.ie</a:t>
            </a:r>
          </a:p>
        </p:txBody>
      </p:sp>
      <p:pic>
        <p:nvPicPr>
          <p:cNvPr id="12" name="Picture 1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779" y="1007708"/>
            <a:ext cx="1609672" cy="132944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96" y="8269998"/>
            <a:ext cx="6831104" cy="874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325544" y="4912587"/>
            <a:ext cx="6297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IE" i="1" dirty="0" smtClean="0"/>
              <a:t>  </a:t>
            </a:r>
            <a:endParaRPr lang="en-IE" dirty="0"/>
          </a:p>
        </p:txBody>
      </p:sp>
      <p:sp>
        <p:nvSpPr>
          <p:cNvPr id="5" name="TextBox 4"/>
          <p:cNvSpPr txBox="1"/>
          <p:nvPr/>
        </p:nvSpPr>
        <p:spPr>
          <a:xfrm>
            <a:off x="437276" y="842022"/>
            <a:ext cx="4747289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 i="1" dirty="0">
                <a:solidFill>
                  <a:schemeClr val="bg1"/>
                </a:solidFill>
              </a:rPr>
              <a:t>So, what the hell is Coproduction</a:t>
            </a:r>
            <a:r>
              <a:rPr lang="en-IE" sz="2400" b="1" i="1" dirty="0" smtClean="0">
                <a:solidFill>
                  <a:schemeClr val="bg1"/>
                </a:solidFill>
              </a:rPr>
              <a:t>?</a:t>
            </a:r>
          </a:p>
          <a:p>
            <a:pPr algn="ctr"/>
            <a:r>
              <a:rPr lang="en-IE" sz="1700" dirty="0" smtClean="0">
                <a:solidFill>
                  <a:schemeClr val="bg1"/>
                </a:solidFill>
              </a:rPr>
              <a:t>This </a:t>
            </a:r>
            <a:r>
              <a:rPr lang="en-IE" sz="1700" dirty="0">
                <a:solidFill>
                  <a:schemeClr val="bg1"/>
                </a:solidFill>
              </a:rPr>
              <a:t>cooperative learning </a:t>
            </a:r>
            <a:r>
              <a:rPr lang="en-IE" sz="1700" dirty="0" smtClean="0">
                <a:solidFill>
                  <a:schemeClr val="bg1"/>
                </a:solidFill>
              </a:rPr>
              <a:t>programme </a:t>
            </a:r>
            <a:r>
              <a:rPr lang="en-IE" sz="1700" dirty="0">
                <a:solidFill>
                  <a:schemeClr val="bg1"/>
                </a:solidFill>
              </a:rPr>
              <a:t>explores the </a:t>
            </a:r>
            <a:r>
              <a:rPr lang="en-IE" sz="1700" dirty="0" smtClean="0">
                <a:solidFill>
                  <a:schemeClr val="bg1"/>
                </a:solidFill>
              </a:rPr>
              <a:t>value </a:t>
            </a:r>
            <a:r>
              <a:rPr lang="en-IE" sz="1700" dirty="0">
                <a:solidFill>
                  <a:schemeClr val="bg1"/>
                </a:solidFill>
              </a:rPr>
              <a:t>of genuine transformative coproduction approaches in mental health </a:t>
            </a:r>
            <a:r>
              <a:rPr lang="en-IE" sz="1700" dirty="0" smtClean="0">
                <a:solidFill>
                  <a:schemeClr val="bg1"/>
                </a:solidFill>
              </a:rPr>
              <a:t>settings, supporting </a:t>
            </a:r>
            <a:r>
              <a:rPr lang="en-IE" sz="1700" dirty="0">
                <a:solidFill>
                  <a:schemeClr val="bg1"/>
                </a:solidFill>
              </a:rPr>
              <a:t>participants towards working collaboratively in the development and delivery of recovery orientated education, supports and services</a:t>
            </a:r>
            <a:r>
              <a:rPr lang="en-IE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4677" y="2977706"/>
            <a:ext cx="6088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solidFill>
                  <a:schemeClr val="bg1"/>
                </a:solidFill>
                <a:latin typeface="Freestyle Script" panose="030804020302050B0404" pitchFamily="66" charset="0"/>
              </a:rPr>
              <a:t>Facilitators: Catherine </a:t>
            </a:r>
            <a:r>
              <a:rPr lang="en-IE" sz="2400" dirty="0" smtClean="0">
                <a:solidFill>
                  <a:schemeClr val="bg1"/>
                </a:solidFill>
                <a:latin typeface="Freestyle Script" panose="030804020302050B0404" pitchFamily="66" charset="0"/>
              </a:rPr>
              <a:t>Sweeney,  </a:t>
            </a:r>
            <a:r>
              <a:rPr lang="en-IE" sz="2400" dirty="0">
                <a:solidFill>
                  <a:schemeClr val="bg1"/>
                </a:solidFill>
                <a:latin typeface="Freestyle Script" panose="030804020302050B0404" pitchFamily="66" charset="0"/>
              </a:rPr>
              <a:t>Martha </a:t>
            </a:r>
            <a:r>
              <a:rPr lang="en-IE" sz="2400" dirty="0" smtClean="0">
                <a:solidFill>
                  <a:schemeClr val="bg1"/>
                </a:solidFill>
                <a:latin typeface="Freestyle Script" panose="030804020302050B0404" pitchFamily="66" charset="0"/>
              </a:rPr>
              <a:t>Griffin &amp; Teresa Carpenter </a:t>
            </a:r>
            <a:endParaRPr lang="en-IE" sz="2400" dirty="0">
              <a:solidFill>
                <a:schemeClr val="bg1"/>
              </a:solidFill>
              <a:latin typeface="Freestyle Script" panose="030804020302050B04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9467" y="3423960"/>
            <a:ext cx="628965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 dirty="0">
                <a:solidFill>
                  <a:schemeClr val="bg1"/>
                </a:solidFill>
              </a:rPr>
              <a:t>On completion of this course learners </a:t>
            </a:r>
            <a:r>
              <a:rPr lang="en-IE" sz="2000" b="1" dirty="0" smtClean="0">
                <a:solidFill>
                  <a:schemeClr val="bg1"/>
                </a:solidFill>
              </a:rPr>
              <a:t>will explore:</a:t>
            </a:r>
            <a:endParaRPr lang="en-IE" sz="2000" dirty="0">
              <a:solidFill>
                <a:schemeClr val="bg1"/>
              </a:solidFill>
            </a:endParaRPr>
          </a:p>
          <a:p>
            <a:r>
              <a:rPr lang="en-IE" sz="1600" dirty="0">
                <a:solidFill>
                  <a:schemeClr val="bg1"/>
                </a:solidFill>
              </a:rPr>
              <a:t>·      </a:t>
            </a:r>
            <a:r>
              <a:rPr lang="en-IE" sz="1600" dirty="0" smtClean="0">
                <a:solidFill>
                  <a:schemeClr val="bg1"/>
                </a:solidFill>
              </a:rPr>
              <a:t>The history and value of </a:t>
            </a:r>
            <a:r>
              <a:rPr lang="en-IE" sz="1600" dirty="0">
                <a:solidFill>
                  <a:schemeClr val="bg1"/>
                </a:solidFill>
              </a:rPr>
              <a:t>coproduction </a:t>
            </a:r>
            <a:r>
              <a:rPr lang="en-IE" sz="1600" dirty="0" smtClean="0">
                <a:solidFill>
                  <a:schemeClr val="bg1"/>
                </a:solidFill>
              </a:rPr>
              <a:t>approaches.</a:t>
            </a:r>
            <a:endParaRPr lang="en-IE" sz="1600" dirty="0">
              <a:solidFill>
                <a:schemeClr val="bg1"/>
              </a:solidFill>
            </a:endParaRPr>
          </a:p>
          <a:p>
            <a:r>
              <a:rPr lang="en-IE" sz="1600" dirty="0">
                <a:solidFill>
                  <a:schemeClr val="bg1"/>
                </a:solidFill>
              </a:rPr>
              <a:t>·      </a:t>
            </a:r>
            <a:r>
              <a:rPr lang="en-IE" sz="1600" dirty="0" smtClean="0">
                <a:solidFill>
                  <a:schemeClr val="bg1"/>
                </a:solidFill>
              </a:rPr>
              <a:t>Collaboration using creative group </a:t>
            </a:r>
            <a:r>
              <a:rPr lang="en-IE" sz="1600" dirty="0">
                <a:solidFill>
                  <a:schemeClr val="bg1"/>
                </a:solidFill>
              </a:rPr>
              <a:t>work </a:t>
            </a:r>
            <a:r>
              <a:rPr lang="en-IE" sz="1600" dirty="0" smtClean="0">
                <a:solidFill>
                  <a:schemeClr val="bg1"/>
                </a:solidFill>
              </a:rPr>
              <a:t>techniques.</a:t>
            </a:r>
            <a:endParaRPr lang="en-IE" sz="1600" dirty="0">
              <a:solidFill>
                <a:schemeClr val="bg1"/>
              </a:solidFill>
            </a:endParaRPr>
          </a:p>
          <a:p>
            <a:r>
              <a:rPr lang="en-IE" sz="1600" dirty="0">
                <a:solidFill>
                  <a:schemeClr val="bg1"/>
                </a:solidFill>
              </a:rPr>
              <a:t>·      </a:t>
            </a:r>
            <a:r>
              <a:rPr lang="en-IE" sz="1600" dirty="0" smtClean="0">
                <a:solidFill>
                  <a:schemeClr val="bg1"/>
                </a:solidFill>
              </a:rPr>
              <a:t>Power </a:t>
            </a:r>
            <a:r>
              <a:rPr lang="en-IE" sz="1600" dirty="0">
                <a:solidFill>
                  <a:schemeClr val="bg1"/>
                </a:solidFill>
              </a:rPr>
              <a:t>sharing and meaningful participation,</a:t>
            </a:r>
          </a:p>
          <a:p>
            <a:r>
              <a:rPr lang="en-IE" sz="1600" dirty="0">
                <a:solidFill>
                  <a:schemeClr val="bg1"/>
                </a:solidFill>
              </a:rPr>
              <a:t>·      </a:t>
            </a:r>
            <a:r>
              <a:rPr lang="en-IE" sz="1600" dirty="0" smtClean="0">
                <a:solidFill>
                  <a:schemeClr val="bg1"/>
                </a:solidFill>
              </a:rPr>
              <a:t>Importance of trust</a:t>
            </a:r>
            <a:r>
              <a:rPr lang="en-IE" sz="1600" dirty="0">
                <a:solidFill>
                  <a:schemeClr val="bg1"/>
                </a:solidFill>
              </a:rPr>
              <a:t>, collective risk-taking and team work.</a:t>
            </a:r>
          </a:p>
          <a:p>
            <a:r>
              <a:rPr lang="en-IE" sz="1600" dirty="0">
                <a:solidFill>
                  <a:schemeClr val="bg1"/>
                </a:solidFill>
              </a:rPr>
              <a:t>·      </a:t>
            </a:r>
            <a:r>
              <a:rPr lang="en-IE" sz="1600" dirty="0" smtClean="0">
                <a:solidFill>
                  <a:schemeClr val="bg1"/>
                </a:solidFill>
              </a:rPr>
              <a:t>The value of strengths </a:t>
            </a:r>
            <a:r>
              <a:rPr lang="en-IE" sz="1600" dirty="0">
                <a:solidFill>
                  <a:schemeClr val="bg1"/>
                </a:solidFill>
              </a:rPr>
              <a:t>based approaches </a:t>
            </a:r>
            <a:r>
              <a:rPr lang="en-IE" sz="1600" dirty="0" smtClean="0">
                <a:solidFill>
                  <a:schemeClr val="bg1"/>
                </a:solidFill>
              </a:rPr>
              <a:t>to </a:t>
            </a:r>
            <a:r>
              <a:rPr lang="en-IE" sz="1600" dirty="0">
                <a:solidFill>
                  <a:schemeClr val="bg1"/>
                </a:solidFill>
              </a:rPr>
              <a:t>mental </a:t>
            </a:r>
            <a:r>
              <a:rPr lang="en-IE" sz="1600" dirty="0" smtClean="0">
                <a:solidFill>
                  <a:schemeClr val="bg1"/>
                </a:solidFill>
              </a:rPr>
              <a:t>health</a:t>
            </a:r>
            <a:endParaRPr lang="en-IE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00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156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Aparajita</vt:lpstr>
      <vt:lpstr>Arial</vt:lpstr>
      <vt:lpstr>Arial Narrow</vt:lpstr>
      <vt:lpstr>Calibri</vt:lpstr>
      <vt:lpstr>Freestyle Script</vt:lpstr>
      <vt:lpstr>Gill Sans MT</vt:lpstr>
      <vt:lpstr>Gill Sans MT Condensed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dcu</dc:creator>
  <cp:lastModifiedBy>Martha Griffin</cp:lastModifiedBy>
  <cp:revision>56</cp:revision>
  <cp:lastPrinted>2016-09-21T16:33:23Z</cp:lastPrinted>
  <dcterms:created xsi:type="dcterms:W3CDTF">2016-09-19T15:21:55Z</dcterms:created>
  <dcterms:modified xsi:type="dcterms:W3CDTF">2019-09-20T11:15:43Z</dcterms:modified>
</cp:coreProperties>
</file>