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8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448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21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9266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267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9414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2278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3964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7266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9009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3937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4336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7752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4677-FA6F-4011-ACBA-BC34CBE520EA}" type="datetimeFigureOut">
              <a:rPr lang="en-IE" smtClean="0"/>
              <a:t>16/12/2019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8330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252467" y="5460102"/>
            <a:ext cx="666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6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Course start date: </a:t>
            </a:r>
            <a:r>
              <a:rPr lang="en-IE" sz="16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Tuesday </a:t>
            </a:r>
            <a:r>
              <a:rPr lang="en-IE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22</a:t>
            </a:r>
            <a:r>
              <a:rPr lang="en-IE" sz="1600" baseline="300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nd</a:t>
            </a:r>
            <a:r>
              <a:rPr lang="en-IE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of November </a:t>
            </a:r>
          </a:p>
          <a:p>
            <a:pPr algn="ctr"/>
            <a:r>
              <a:rPr lang="en-IE" sz="16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Format</a:t>
            </a:r>
            <a:r>
              <a:rPr lang="en-IE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: </a:t>
            </a:r>
            <a:r>
              <a:rPr lang="en-IE" sz="16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19.30</a:t>
            </a:r>
            <a:r>
              <a:rPr lang="en-IE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-</a:t>
            </a:r>
            <a:r>
              <a:rPr lang="en-IE" sz="16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21.30pm </a:t>
            </a:r>
            <a:r>
              <a:rPr lang="en-IE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for 4 </a:t>
            </a:r>
            <a:r>
              <a:rPr lang="en-IE" sz="16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weekly evening sessions</a:t>
            </a:r>
            <a:endParaRPr lang="en-IE" sz="16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ctr"/>
            <a:r>
              <a:rPr lang="en-IE" sz="1600" b="1" dirty="0">
                <a:solidFill>
                  <a:schemeClr val="bg1"/>
                </a:solidFill>
                <a:cs typeface="Arial" panose="020B0604020202020204" pitchFamily="34" charset="0"/>
              </a:rPr>
              <a:t>Venue: Interfaith Centre, DCU</a:t>
            </a:r>
            <a:endParaRPr lang="en-IE" sz="1600" u="sng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88839" y="7308304"/>
            <a:ext cx="1515907" cy="36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IE" sz="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683" y="120324"/>
            <a:ext cx="6017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i="1" dirty="0" smtClean="0">
                <a:solidFill>
                  <a:schemeClr val="bg1"/>
                </a:solidFill>
                <a:latin typeface="Arial Narrow" panose="020B0606020202030204" pitchFamily="34" charset="0"/>
                <a:cs typeface="Aparajita" panose="020B0604020202020204" pitchFamily="34" charset="0"/>
              </a:rPr>
              <a:t>ration with the DCU School of Nursing &amp; Human Sciences</a:t>
            </a:r>
            <a:endParaRPr lang="en-IE" sz="1400" i="1" dirty="0">
              <a:solidFill>
                <a:schemeClr val="bg1"/>
              </a:solidFill>
              <a:latin typeface="Arial Narrow" panose="020B0606020202030204" pitchFamily="34" charset="0"/>
              <a:cs typeface="Aparajita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25544" y="4912587"/>
            <a:ext cx="6297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i="1" dirty="0"/>
              <a:t>  </a:t>
            </a:r>
            <a:endParaRPr lang="en-IE" dirty="0"/>
          </a:p>
        </p:txBody>
      </p:sp>
      <p:sp>
        <p:nvSpPr>
          <p:cNvPr id="5" name="TextBox 4"/>
          <p:cNvSpPr txBox="1"/>
          <p:nvPr/>
        </p:nvSpPr>
        <p:spPr>
          <a:xfrm>
            <a:off x="4941426" y="4778536"/>
            <a:ext cx="176692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i="1" dirty="0">
                <a:solidFill>
                  <a:schemeClr val="bg1"/>
                </a:solidFill>
              </a:rPr>
              <a:t>Song creation </a:t>
            </a:r>
            <a:r>
              <a:rPr lang="en-IE" sz="2400" b="1" i="1" dirty="0" smtClean="0">
                <a:solidFill>
                  <a:schemeClr val="bg1"/>
                </a:solidFill>
              </a:rPr>
              <a:t>collective!</a:t>
            </a:r>
            <a:endParaRPr lang="en-IE" sz="2400" b="1" i="1" dirty="0">
              <a:solidFill>
                <a:schemeClr val="bg1"/>
              </a:solidFill>
            </a:endParaRPr>
          </a:p>
          <a:p>
            <a:pPr algn="ctr"/>
            <a:r>
              <a:rPr lang="en-IE" sz="1700" dirty="0">
                <a:solidFill>
                  <a:schemeClr val="bg1"/>
                </a:solidFill>
              </a:rPr>
              <a:t>This musical adventure explores the different components involved in song writing and the transformative effect that music can have on a persons mental health, supporting participants towards working collaboratively in the development and performance of a piece of music.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9467" y="3423960"/>
            <a:ext cx="62896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>
                <a:solidFill>
                  <a:schemeClr val="bg1"/>
                </a:solidFill>
              </a:rPr>
              <a:t>On completion of this course learners will explore:</a:t>
            </a:r>
            <a:endParaRPr lang="en-IE" sz="2000" dirty="0">
              <a:solidFill>
                <a:schemeClr val="bg1"/>
              </a:solidFill>
            </a:endParaRPr>
          </a:p>
          <a:p>
            <a:r>
              <a:rPr lang="en-IE" sz="1600" dirty="0">
                <a:solidFill>
                  <a:schemeClr val="bg1"/>
                </a:solidFill>
              </a:rPr>
              <a:t>·      singing, performance and writing melodies</a:t>
            </a:r>
          </a:p>
          <a:p>
            <a:r>
              <a:rPr lang="en-IE" sz="1600" dirty="0">
                <a:solidFill>
                  <a:schemeClr val="bg1"/>
                </a:solidFill>
              </a:rPr>
              <a:t>·      song writing structure.</a:t>
            </a:r>
          </a:p>
          <a:p>
            <a:r>
              <a:rPr lang="en-IE" sz="1600" dirty="0">
                <a:solidFill>
                  <a:schemeClr val="bg1"/>
                </a:solidFill>
              </a:rPr>
              <a:t>·      rhythm and percussion</a:t>
            </a:r>
          </a:p>
          <a:p>
            <a:r>
              <a:rPr lang="en-IE" sz="1600" dirty="0">
                <a:solidFill>
                  <a:schemeClr val="bg1"/>
                </a:solidFill>
              </a:rPr>
              <a:t>·      lyric writing</a:t>
            </a:r>
          </a:p>
          <a:p>
            <a:r>
              <a:rPr lang="en-IE" sz="1600" dirty="0">
                <a:solidFill>
                  <a:schemeClr val="bg1"/>
                </a:solidFill>
              </a:rPr>
              <a:t>·      Collaboration using creative group work techniques</a:t>
            </a:r>
            <a:r>
              <a:rPr lang="en-IE" sz="1600" dirty="0"/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56261" y="3428333"/>
            <a:ext cx="2934245" cy="15003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3816" y="1179035"/>
            <a:ext cx="65809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mpus Sans ITC" panose="04020404030D07020202" pitchFamily="82" charset="0"/>
              </a:rPr>
              <a:t>‘</a:t>
            </a:r>
            <a:r>
              <a:rPr lang="en-IE" sz="2800" b="1" i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Journeys – What I  Know Now?’</a:t>
            </a:r>
            <a:endParaRPr lang="en-IE" sz="2800" i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IE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Festival Invitation</a:t>
            </a:r>
          </a:p>
          <a:p>
            <a:pPr algn="ctr"/>
            <a:r>
              <a:rPr lang="en-I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IE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part of the First Fortnight Mental Health Arts Festival 2020 we hereby invite you to join us on Friday January 10th for a </a:t>
            </a:r>
            <a:r>
              <a:rPr lang="en-IE" sz="1600" b="1" dirty="0" smtClean="0"/>
              <a:t>morning </a:t>
            </a:r>
            <a:r>
              <a:rPr lang="en-IE" sz="1600" b="1" dirty="0"/>
              <a:t>of transcultural events, understanding and integration of wellbeing.</a:t>
            </a:r>
            <a:endParaRPr lang="en-IE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8422" y="3796084"/>
            <a:ext cx="5832648" cy="1610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24" name="Rounded Rectangle 23"/>
          <p:cNvSpPr/>
          <p:nvPr/>
        </p:nvSpPr>
        <p:spPr>
          <a:xfrm>
            <a:off x="57252" y="2706226"/>
            <a:ext cx="6775317" cy="2939395"/>
          </a:xfrm>
          <a:prstGeom prst="roundRect">
            <a:avLst>
              <a:gd name="adj" fmla="val 16997"/>
            </a:avLst>
          </a:prstGeom>
          <a:noFill/>
          <a:ln w="57150">
            <a:solidFill>
              <a:srgbClr val="A289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 algn="ctr"/>
            <a:endParaRPr lang="en-IE" dirty="0" smtClean="0">
              <a:ln w="57150">
                <a:solidFill>
                  <a:schemeClr val="tx1"/>
                </a:solidFill>
              </a:ln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0740" y="5714964"/>
            <a:ext cx="6572813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Venue: DCU School Of Nursing, Psychotherapy and Community Health</a:t>
            </a:r>
          </a:p>
          <a:p>
            <a:pPr algn="r"/>
            <a:r>
              <a:rPr lang="en-I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Date / Time: Friday January 10</a:t>
            </a:r>
            <a:r>
              <a:rPr lang="en-IE" sz="1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I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/ 9.15 – 1pm</a:t>
            </a:r>
          </a:p>
          <a:p>
            <a:pPr algn="r"/>
            <a:r>
              <a:rPr lang="en-IE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I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IE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egister</a:t>
            </a:r>
            <a:r>
              <a:rPr lang="en-I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E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DNNE </a:t>
            </a:r>
            <a:r>
              <a:rPr lang="en-I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Recovery College</a:t>
            </a:r>
            <a:r>
              <a:rPr lang="en-IE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r"/>
            <a:r>
              <a:rPr lang="en-IE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Phone-  01 7007907</a:t>
            </a:r>
            <a:endParaRPr lang="en-IE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IE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Email-    recoverycollege@dcu.ie             </a:t>
            </a:r>
          </a:p>
          <a:p>
            <a:pPr algn="r"/>
            <a:r>
              <a:rPr lang="en-IE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Website- </a:t>
            </a:r>
            <a:r>
              <a:rPr lang="en-IE" sz="1300" b="1" dirty="0">
                <a:latin typeface="Arial" panose="020B0604020202020204" pitchFamily="34" charset="0"/>
                <a:cs typeface="Arial" panose="020B0604020202020204" pitchFamily="34" charset="0"/>
              </a:rPr>
              <a:t>www.recoverycollege.ie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120049" y="914996"/>
            <a:ext cx="25710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sz="2000" b="1" dirty="0" smtClean="0">
                <a:cs typeface="Aparajita" panose="020B0604020202020204" pitchFamily="34" charset="0"/>
              </a:rPr>
              <a:t> </a:t>
            </a:r>
            <a:endParaRPr lang="en-IE" sz="2000" b="1" dirty="0">
              <a:cs typeface="Aparajita" panose="020B0604020202020204" pitchFamily="34" charset="0"/>
            </a:endParaRPr>
          </a:p>
        </p:txBody>
      </p:sp>
      <p:sp>
        <p:nvSpPr>
          <p:cNvPr id="34" name="CustomShape 16"/>
          <p:cNvSpPr/>
          <p:nvPr/>
        </p:nvSpPr>
        <p:spPr>
          <a:xfrm>
            <a:off x="749666" y="289252"/>
            <a:ext cx="5510160" cy="36337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dirty="0"/>
          </a:p>
        </p:txBody>
      </p:sp>
      <p:sp>
        <p:nvSpPr>
          <p:cNvPr id="48" name="CustomShape 16"/>
          <p:cNvSpPr/>
          <p:nvPr/>
        </p:nvSpPr>
        <p:spPr>
          <a:xfrm>
            <a:off x="603461" y="-1546096"/>
            <a:ext cx="5651078" cy="24371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en-GB" sz="2400" b="1" dirty="0" smtClean="0">
              <a:solidFill>
                <a:srgbClr val="A28920"/>
              </a:solidFill>
              <a:latin typeface="Gill Sans MT Condensed"/>
            </a:endParaRPr>
          </a:p>
          <a:p>
            <a:pPr algn="ctr">
              <a:lnSpc>
                <a:spcPct val="100000"/>
              </a:lnSpc>
            </a:pPr>
            <a:endParaRPr lang="en-GB" sz="2400" b="1" dirty="0">
              <a:solidFill>
                <a:srgbClr val="A28920"/>
              </a:solidFill>
              <a:latin typeface="Gill Sans MT Condensed"/>
            </a:endParaRPr>
          </a:p>
          <a:p>
            <a:pPr algn="ctr">
              <a:lnSpc>
                <a:spcPct val="100000"/>
              </a:lnSpc>
            </a:pPr>
            <a:endParaRPr lang="en-GB" sz="2400" b="1" dirty="0" smtClean="0">
              <a:solidFill>
                <a:srgbClr val="A28920"/>
              </a:solidFill>
              <a:latin typeface="Gill Sans MT Condensed"/>
            </a:endParaRPr>
          </a:p>
          <a:p>
            <a:pPr algn="ctr">
              <a:lnSpc>
                <a:spcPct val="100000"/>
              </a:lnSpc>
            </a:pPr>
            <a:endParaRPr lang="en-GB" sz="2400" b="1" dirty="0">
              <a:solidFill>
                <a:srgbClr val="A28920"/>
              </a:solidFill>
              <a:latin typeface="Gill Sans MT Condensed"/>
            </a:endParaRPr>
          </a:p>
          <a:p>
            <a:pPr algn="ctr">
              <a:lnSpc>
                <a:spcPct val="100000"/>
              </a:lnSpc>
            </a:pPr>
            <a:endParaRPr lang="en-GB" sz="2400" b="1" dirty="0" smtClean="0">
              <a:solidFill>
                <a:srgbClr val="A28920"/>
              </a:solidFill>
              <a:latin typeface="Gill Sans MT Condensed"/>
            </a:endParaRPr>
          </a:p>
          <a:p>
            <a:pPr algn="ctr">
              <a:lnSpc>
                <a:spcPct val="100000"/>
              </a:lnSpc>
            </a:pPr>
            <a:r>
              <a:rPr lang="en-IE" sz="2400" b="1" dirty="0" smtClean="0"/>
              <a:t>:</a:t>
            </a:r>
            <a:endParaRPr lang="en-IE" sz="2400" b="1" dirty="0"/>
          </a:p>
          <a:p>
            <a:pPr algn="ctr">
              <a:lnSpc>
                <a:spcPct val="100000"/>
              </a:lnSpc>
            </a:pPr>
            <a:endParaRPr lang="en-GB" sz="2000" b="1" u="sng" dirty="0">
              <a:solidFill>
                <a:srgbClr val="000000"/>
              </a:solidFill>
              <a:latin typeface="Gill Sans MT Condensed"/>
            </a:endParaRPr>
          </a:p>
          <a:p>
            <a:pPr algn="ctr">
              <a:lnSpc>
                <a:spcPct val="100000"/>
              </a:lnSpc>
            </a:pPr>
            <a:r>
              <a:rPr lang="en-GB" sz="1400" b="1" u="sng" dirty="0" smtClean="0">
                <a:solidFill>
                  <a:srgbClr val="000000"/>
                </a:solidFill>
                <a:latin typeface="Gill Sans MT Condensed"/>
              </a:rPr>
              <a:t> </a:t>
            </a:r>
            <a:endParaRPr lang="en-IE" sz="1400" dirty="0"/>
          </a:p>
          <a:p>
            <a:pPr algn="ctr">
              <a:lnSpc>
                <a:spcPct val="100000"/>
              </a:lnSpc>
            </a:pPr>
            <a:endParaRPr lang="en-GB" sz="1600" b="1" dirty="0" smtClean="0">
              <a:solidFill>
                <a:srgbClr val="000000"/>
              </a:solidFill>
              <a:latin typeface="Aparajita"/>
            </a:endParaRPr>
          </a:p>
        </p:txBody>
      </p:sp>
      <p:sp>
        <p:nvSpPr>
          <p:cNvPr id="49" name="CustomShape 13"/>
          <p:cNvSpPr/>
          <p:nvPr/>
        </p:nvSpPr>
        <p:spPr>
          <a:xfrm>
            <a:off x="133804" y="1232378"/>
            <a:ext cx="4303308" cy="1915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dirty="0"/>
          </a:p>
        </p:txBody>
      </p:sp>
      <p:sp>
        <p:nvSpPr>
          <p:cNvPr id="50" name="CustomShape 14"/>
          <p:cNvSpPr/>
          <p:nvPr/>
        </p:nvSpPr>
        <p:spPr>
          <a:xfrm>
            <a:off x="244440" y="3096923"/>
            <a:ext cx="6296400" cy="1735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dirty="0" smtClean="0">
                <a:solidFill>
                  <a:srgbClr val="000000"/>
                </a:solidFill>
                <a:latin typeface="Calibri"/>
              </a:rPr>
              <a:t>.</a:t>
            </a:r>
            <a:endParaRPr dirty="0"/>
          </a:p>
        </p:txBody>
      </p:sp>
      <p:sp>
        <p:nvSpPr>
          <p:cNvPr id="53" name="CustomShape 15"/>
          <p:cNvSpPr/>
          <p:nvPr/>
        </p:nvSpPr>
        <p:spPr>
          <a:xfrm>
            <a:off x="588422" y="5460102"/>
            <a:ext cx="5244658" cy="952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8884" y="17340"/>
            <a:ext cx="3305175" cy="12320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836" y="6939629"/>
            <a:ext cx="2662454" cy="76924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2279" y="7895190"/>
            <a:ext cx="2373780" cy="5128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3800" y="2699154"/>
            <a:ext cx="565530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Journeys Include: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E" sz="2000" b="1" dirty="0" smtClean="0"/>
              <a:t>‘What I Know Now</a:t>
            </a:r>
            <a:r>
              <a:rPr lang="en-IE" sz="2000" b="1" i="1" dirty="0" smtClean="0"/>
              <a:t>’ </a:t>
            </a:r>
            <a:r>
              <a:rPr lang="en-IE" sz="2000" dirty="0" smtClean="0"/>
              <a:t>Book Launch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E" sz="2000" b="1" dirty="0" smtClean="0"/>
              <a:t>‘Song Creation Collective’ </a:t>
            </a:r>
            <a:r>
              <a:rPr lang="en-IE" sz="2000" dirty="0" smtClean="0"/>
              <a:t>CD Launch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E" sz="2000" dirty="0" smtClean="0"/>
              <a:t>Exhibitions &amp; workshops include</a:t>
            </a:r>
            <a:r>
              <a:rPr lang="en-IE" sz="2000" b="1" dirty="0" smtClean="0"/>
              <a:t>:</a:t>
            </a:r>
          </a:p>
          <a:p>
            <a:r>
              <a:rPr lang="en-I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River of Life </a:t>
            </a:r>
            <a:r>
              <a:rPr lang="en-IE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IE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AkiDwA</a:t>
            </a:r>
            <a:endParaRPr lang="en-IE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Grub Box </a:t>
            </a:r>
            <a:r>
              <a:rPr lang="en-IE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I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Pavee Point</a:t>
            </a:r>
          </a:p>
          <a:p>
            <a:r>
              <a:rPr lang="en-I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Design, Fashion, Arts and Crafts </a:t>
            </a:r>
            <a:r>
              <a:rPr lang="en-IE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I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Cairde</a:t>
            </a:r>
          </a:p>
          <a:p>
            <a:r>
              <a:rPr lang="en-I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Poetry Workshop </a:t>
            </a:r>
            <a:r>
              <a:rPr lang="en-IE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IE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Sliver Thread</a:t>
            </a:r>
          </a:p>
          <a:p>
            <a:pPr algn="ctr"/>
            <a:endParaRPr lang="en-IE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08" y="41553"/>
            <a:ext cx="1467261" cy="112569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26308" y="7899391"/>
            <a:ext cx="30784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800" b="1" dirty="0">
                <a:latin typeface="Aparajita" panose="020B0604020202020204" pitchFamily="34" charset="0"/>
              </a:rPr>
              <a:t>Silver </a:t>
            </a:r>
            <a:r>
              <a:rPr lang="en-IE" sz="2800" b="1" dirty="0" smtClean="0">
                <a:latin typeface="Aparajita" panose="020B0604020202020204" pitchFamily="34" charset="0"/>
              </a:rPr>
              <a:t>Thread.ie</a:t>
            </a:r>
            <a:endParaRPr lang="en-IE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59387" y="-1404"/>
            <a:ext cx="1426919" cy="10426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5261" y="8471286"/>
            <a:ext cx="5000625" cy="5429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563" y="6993029"/>
            <a:ext cx="1315701" cy="90945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512" y="7024611"/>
            <a:ext cx="2281606" cy="89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00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9528</TotalTime>
  <Words>190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Aparajita</vt:lpstr>
      <vt:lpstr>Arial</vt:lpstr>
      <vt:lpstr>Arial Narrow</vt:lpstr>
      <vt:lpstr>Calibri</vt:lpstr>
      <vt:lpstr>Gill Sans MT Condensed</vt:lpstr>
      <vt:lpstr>Tempus Sans ITC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dcu</dc:creator>
  <cp:lastModifiedBy>Martha Griffin</cp:lastModifiedBy>
  <cp:revision>160</cp:revision>
  <cp:lastPrinted>2016-09-21T16:33:23Z</cp:lastPrinted>
  <dcterms:created xsi:type="dcterms:W3CDTF">2016-09-19T15:21:55Z</dcterms:created>
  <dcterms:modified xsi:type="dcterms:W3CDTF">2019-12-16T11:58:42Z</dcterms:modified>
</cp:coreProperties>
</file>