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8"/>
  </p:notesMasterIdLst>
  <p:handoutMasterIdLst>
    <p:handoutMasterId r:id="rId39"/>
  </p:handoutMasterIdLst>
  <p:sldIdLst>
    <p:sldId id="366" r:id="rId6"/>
    <p:sldId id="397" r:id="rId7"/>
    <p:sldId id="398" r:id="rId8"/>
    <p:sldId id="399" r:id="rId9"/>
    <p:sldId id="407" r:id="rId10"/>
    <p:sldId id="401" r:id="rId11"/>
    <p:sldId id="408" r:id="rId12"/>
    <p:sldId id="402" r:id="rId13"/>
    <p:sldId id="400" r:id="rId14"/>
    <p:sldId id="418" r:id="rId15"/>
    <p:sldId id="419" r:id="rId16"/>
    <p:sldId id="428" r:id="rId17"/>
    <p:sldId id="425" r:id="rId18"/>
    <p:sldId id="427" r:id="rId19"/>
    <p:sldId id="426" r:id="rId20"/>
    <p:sldId id="429" r:id="rId21"/>
    <p:sldId id="431" r:id="rId22"/>
    <p:sldId id="430" r:id="rId23"/>
    <p:sldId id="434" r:id="rId24"/>
    <p:sldId id="433" r:id="rId25"/>
    <p:sldId id="409" r:id="rId26"/>
    <p:sldId id="420" r:id="rId27"/>
    <p:sldId id="423" r:id="rId28"/>
    <p:sldId id="413" r:id="rId29"/>
    <p:sldId id="424" r:id="rId30"/>
    <p:sldId id="414" r:id="rId31"/>
    <p:sldId id="415" r:id="rId32"/>
    <p:sldId id="417" r:id="rId33"/>
    <p:sldId id="416" r:id="rId34"/>
    <p:sldId id="421" r:id="rId35"/>
    <p:sldId id="422" r:id="rId36"/>
    <p:sldId id="410" r:id="rId37"/>
  </p:sldIdLst>
  <p:sldSz cx="12188825" cy="6858000"/>
  <p:notesSz cx="6858000" cy="9947275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59" autoAdjust="0"/>
  </p:normalViewPr>
  <p:slideViewPr>
    <p:cSldViewPr showGuides="1">
      <p:cViewPr varScale="1">
        <p:scale>
          <a:sx n="69" d="100"/>
          <a:sy n="69" d="100"/>
        </p:scale>
        <p:origin x="564" y="4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702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C69C6-EE0B-4D8B-9C71-C36EFED094F2}" type="datetimeFigureOut">
              <a:rPr lang="en-US"/>
              <a:t>11/13/2019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6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DD202-58A1-4ABD-B068-DFFCA0C44EA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11/13/2019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IE" smtClean="0"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08006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IE" smtClean="0"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79469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IE" smtClean="0"/>
              <a:t>29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68308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62CAC-B921-4986-9A67-BFCFFE5C89D8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32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945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rge ocean wav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6551612" cy="68579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8815" y="5562661"/>
            <a:ext cx="4571998" cy="8350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3B6B-E340-4FC0-A085-B71A4639D1AA}" type="datetime1">
              <a:rPr lang="en-US" smtClean="0"/>
              <a:t>11/13/2019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53" y="609600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42DF-42F7-4DF8-92F8-78154BDE12B4}" type="datetime1">
              <a:rPr lang="en-US" smtClean="0"/>
              <a:t>11/13/2019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560" y="1371600"/>
            <a:ext cx="10969943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3FE8-2FB5-47D8-9D10-48FD990CC82A}" type="datetimeFigureOut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13/11/2019</a:t>
            </a:fld>
            <a:endParaRPr lang="en-GB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F588-0255-42CB-ADB8-5CC7BA3DD44B}" type="slidenum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324" y="3331698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0127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3FE8-2FB5-47D8-9D10-48FD990CC82A}" type="datetimeFigureOut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13/11/2019</a:t>
            </a:fld>
            <a:endParaRPr lang="en-GB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F588-0255-42CB-ADB8-5CC7BA3DD44B}" type="slidenum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6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046" y="609600"/>
            <a:ext cx="9446339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046" y="2507786"/>
            <a:ext cx="9446339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3FE8-2FB5-47D8-9D10-48FD990CC82A}" type="datetimeFigureOut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13/11/2019</a:t>
            </a:fld>
            <a:endParaRPr lang="en-GB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3650" y="6416738"/>
            <a:ext cx="1015735" cy="365125"/>
          </a:xfrm>
        </p:spPr>
        <p:txBody>
          <a:bodyPr/>
          <a:lstStyle/>
          <a:p>
            <a:fld id="{68F8F588-0255-42CB-ADB8-5CC7BA3DD44B}" type="slidenum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2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6"/>
            <a:ext cx="5383398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6"/>
            <a:ext cx="5383398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3FE8-2FB5-47D8-9D10-48FD990CC82A}" type="datetimeFigureOut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13/11/2019</a:t>
            </a:fld>
            <a:endParaRPr lang="en-GB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F588-0255-42CB-ADB8-5CC7BA3DD44B}" type="slidenum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6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3050"/>
            <a:ext cx="10969943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1754" y="1535113"/>
            <a:ext cx="5387630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441" y="2362263"/>
            <a:ext cx="5385514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362263"/>
            <a:ext cx="5387630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3FE8-2FB5-47D8-9D10-48FD990CC82A}" type="datetimeFigureOut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13/11/2019</a:t>
            </a:fld>
            <a:endParaRPr lang="en-GB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F588-0255-42CB-ADB8-5CC7BA3DD44B}" type="slidenum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77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3FE8-2FB5-47D8-9D10-48FD990CC82A}" type="datetimeFigureOut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13/11/2019</a:t>
            </a:fld>
            <a:endParaRPr lang="en-GB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F588-0255-42CB-ADB8-5CC7BA3DD44B}" type="slidenum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8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3FE8-2FB5-47D8-9D10-48FD990CC82A}" type="datetimeFigureOut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13/11/2019</a:t>
            </a:fld>
            <a:endParaRPr lang="en-GB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F588-0255-42CB-ADB8-5CC7BA3DD44B}" type="slidenum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7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83" y="273050"/>
            <a:ext cx="4010039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483" y="1524008"/>
            <a:ext cx="4010039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5492" y="273113"/>
            <a:ext cx="6813892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3FE8-2FB5-47D8-9D10-48FD990CC82A}" type="datetimeFigureOut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13/11/2019</a:t>
            </a:fld>
            <a:endParaRPr lang="en-GB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F588-0255-42CB-ADB8-5CC7BA3DD44B}" type="slidenum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0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400800"/>
            <a:ext cx="5954834" cy="276228"/>
          </a:xfrm>
        </p:spPr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228052" y="6400800"/>
            <a:ext cx="1548659" cy="276228"/>
          </a:xfrm>
        </p:spPr>
        <p:txBody>
          <a:bodyPr/>
          <a:lstStyle/>
          <a:p>
            <a:fld id="{A43FAFC5-F11C-4205-99FD-FC66DAA2AE2D}" type="datetime1">
              <a:rPr lang="en-US" smtClean="0"/>
              <a:t>11/13/2019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56811" y="6400800"/>
            <a:ext cx="1066802" cy="276228"/>
          </a:xfrm>
        </p:spPr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609600"/>
            <a:ext cx="7313295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1831975"/>
            <a:ext cx="7313295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1166787"/>
            <a:ext cx="7313295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3FE8-2FB5-47D8-9D10-48FD990CC82A}" type="datetimeFigureOut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13/11/2019</a:t>
            </a:fld>
            <a:endParaRPr lang="en-GB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F588-0255-42CB-ADB8-5CC7BA3DD44B}" type="slidenum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3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3FE8-2FB5-47D8-9D10-48FD990CC82A}" type="datetimeFigureOut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13/11/2019</a:t>
            </a:fld>
            <a:endParaRPr lang="en-GB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F588-0255-42CB-ADB8-5CC7BA3DD44B}" type="slidenum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0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701"/>
            <a:ext cx="2742486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701"/>
            <a:ext cx="802431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3FE8-2FB5-47D8-9D10-48FD990CC82A}" type="datetimeFigureOut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13/11/2019</a:t>
            </a:fld>
            <a:endParaRPr lang="en-GB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F588-0255-42CB-ADB8-5CC7BA3DD44B}" type="slidenum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5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3" y="1616136"/>
            <a:ext cx="7315199" cy="272732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6813" y="4495862"/>
            <a:ext cx="7315199" cy="1673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AFC5-F11C-4205-99FD-FC66DAA2AE2D}" type="datetime1">
              <a:rPr lang="en-US" smtClean="0"/>
              <a:t>11/13/2019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55" y="1828800"/>
            <a:ext cx="4419599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4056" y="1828800"/>
            <a:ext cx="4419599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2905-3DC5-49B9-B8B8-9D80D3609DB5}" type="datetime1">
              <a:rPr lang="en-US" smtClean="0"/>
              <a:t>11/13/2019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8024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8024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474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474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5298-A6F6-4AF2-832C-941EFA52AF9B}" type="datetime1">
              <a:rPr lang="en-US" smtClean="0"/>
              <a:t>11/13/2019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3D8C-3438-4368-AD19-D5CB0C52B1DD}" type="datetime1">
              <a:rPr lang="en-US" smtClean="0"/>
              <a:t>11/13/2019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rge ocean wave (semitransparent)" title="Ocean Wav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"/>
            <a:ext cx="12188824" cy="685788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D785-D6D8-40F1-B2DD-0E2019A27A22}" type="datetime1">
              <a:rPr lang="en-US" smtClean="0"/>
              <a:t>11/13/2019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53" y="588967"/>
            <a:ext cx="3657601" cy="28400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589025"/>
            <a:ext cx="5486400" cy="55800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53" y="3581461"/>
            <a:ext cx="3657601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9A06-02F9-41CB-8208-185A65D60B96}" type="datetime1">
              <a:rPr lang="en-US" smtClean="0"/>
              <a:t>11/13/2019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53" y="588963"/>
            <a:ext cx="3657601" cy="28400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094461" y="588963"/>
            <a:ext cx="5486352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307496" y="805658"/>
            <a:ext cx="5060286" cy="514667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53" y="3581461"/>
            <a:ext cx="3657601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051B-B340-4A72-AC7D-8FDFBF03EE12}" type="datetime1">
              <a:rPr lang="en-US" smtClean="0"/>
              <a:t>11/13/2019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rge ocean wave (semitransparent)" title="Ocean Wav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"/>
            <a:ext cx="12188824" cy="6857887"/>
          </a:xfrm>
          <a:prstGeom prst="rect">
            <a:avLst/>
          </a:prstGeom>
        </p:spPr>
      </p:pic>
      <p:pic>
        <p:nvPicPr>
          <p:cNvPr id="10" name="Picture 9" descr="Large ocean wave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4758" cy="6857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6157" y="0"/>
            <a:ext cx="22860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53" y="381000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53" y="1828800"/>
            <a:ext cx="9144001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52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D658-8C58-46F3-AA54-0ED74F8B4CDC}" type="datetime1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441" y="1600200"/>
            <a:ext cx="10969943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441" y="6416738"/>
            <a:ext cx="2844059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663FE8-2FB5-47D8-9D10-48FD990CC82A}" type="datetimeFigureOut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13/11/2019</a:t>
            </a:fld>
            <a:endParaRPr lang="en-GB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4515" y="6416738"/>
            <a:ext cx="3859795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3650" y="6416738"/>
            <a:ext cx="1015735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8F8F588-0255-42CB-ADB8-5CC7BA3DD44B}" type="slidenum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61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recoverycollege.ie/" TargetMode="Externa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hyperlink" Target="http://www.recoverycollege.ie/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png"/><Relationship Id="rId5" Type="http://schemas.openxmlformats.org/officeDocument/2006/relationships/oleObject" Target="../embeddings/oleObject1.bin"/><Relationship Id="rId4" Type="http://schemas.openxmlformats.org/officeDocument/2006/relationships/hyperlink" Target="http://www.filmsforaction.org/watch/how-wolves-change-river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9273" y="2618644"/>
            <a:ext cx="5412921" cy="1162050"/>
          </a:xfrm>
        </p:spPr>
        <p:txBody>
          <a:bodyPr>
            <a:noAutofit/>
          </a:bodyPr>
          <a:lstStyle/>
          <a:p>
            <a:r>
              <a:rPr lang="en-IE" sz="2800" dirty="0">
                <a:effectLst/>
              </a:rPr>
              <a:t>Dublin North, North East Recovery College(DNNERC): </a:t>
            </a:r>
            <a:r>
              <a:rPr lang="en-IE" sz="2800" dirty="0" smtClean="0">
                <a:effectLst/>
              </a:rPr>
              <a:t/>
            </a:r>
            <a:br>
              <a:rPr lang="en-IE" sz="2800" dirty="0" smtClean="0">
                <a:effectLst/>
              </a:rPr>
            </a:br>
            <a:r>
              <a:rPr lang="en-IE" sz="2800" dirty="0" smtClean="0">
                <a:effectLst/>
              </a:rPr>
              <a:t>A </a:t>
            </a:r>
            <a:r>
              <a:rPr lang="en-IE" sz="2800" dirty="0">
                <a:effectLst/>
              </a:rPr>
              <a:t>Community Response to </a:t>
            </a:r>
            <a:r>
              <a:rPr lang="en-IE" sz="2800" dirty="0" smtClean="0">
                <a:effectLst/>
              </a:rPr>
              <a:t>Co-optation </a:t>
            </a:r>
            <a:r>
              <a:rPr lang="en-IE" sz="2800" dirty="0">
                <a:effectLst/>
              </a:rPr>
              <a:t>of Recovery Education</a:t>
            </a:r>
            <a:endParaRPr lang="en-IE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13289" y="4437112"/>
            <a:ext cx="5268905" cy="4602163"/>
          </a:xfrm>
        </p:spPr>
        <p:txBody>
          <a:bodyPr>
            <a:normAutofit/>
          </a:bodyPr>
          <a:lstStyle/>
          <a:p>
            <a:r>
              <a:rPr lang="en-IE" sz="2400" dirty="0" smtClean="0">
                <a:solidFill>
                  <a:schemeClr val="accent1"/>
                </a:solidFill>
              </a:rPr>
              <a:t>Martha Griffin &amp; Líam Mac Gabhann</a:t>
            </a:r>
          </a:p>
          <a:p>
            <a:endParaRPr lang="en-IE" sz="2400" dirty="0">
              <a:solidFill>
                <a:schemeClr val="accent1"/>
              </a:solidFill>
            </a:endParaRPr>
          </a:p>
          <a:p>
            <a:r>
              <a:rPr lang="en-IE" sz="2400" u="sng" dirty="0" smtClean="0">
                <a:hlinkClick r:id="rId2"/>
              </a:rPr>
              <a:t>www.recoverycollege.ie</a:t>
            </a:r>
            <a:endParaRPr lang="en-IE" sz="2400" dirty="0"/>
          </a:p>
          <a:p>
            <a:endParaRPr lang="en-IE" sz="40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4412" y="332656"/>
            <a:ext cx="5484972" cy="5793570"/>
          </a:xfrm>
        </p:spPr>
        <p:txBody>
          <a:bodyPr/>
          <a:lstStyle/>
          <a:p>
            <a:endParaRPr lang="en-IE" dirty="0" smtClean="0"/>
          </a:p>
          <a:p>
            <a:endParaRPr lang="en-IE" dirty="0"/>
          </a:p>
        </p:txBody>
      </p:sp>
      <p:pic>
        <p:nvPicPr>
          <p:cNvPr id="7" name="Picture 2" descr="C:\Users\macgabhl\Pictures\Caption pictures for work\Yogi river watch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764704"/>
            <a:ext cx="5472608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49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Dublin North, North East Recovery College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441" y="1600200"/>
            <a:ext cx="8653323" cy="4709160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en-IE" b="1" dirty="0"/>
              <a:t>We aim to</a:t>
            </a:r>
            <a:endParaRPr lang="en-IE" dirty="0"/>
          </a:p>
          <a:p>
            <a:pPr lvl="0"/>
            <a:r>
              <a:rPr lang="en-IE" dirty="0"/>
              <a:t>Provide a platform for mental health recovery, through empowering and transformative education, assisting people to determine their own meaningful avenues towards wellbeing.</a:t>
            </a:r>
          </a:p>
          <a:p>
            <a:pPr lvl="0"/>
            <a:r>
              <a:rPr lang="en-IE" dirty="0"/>
              <a:t>Provide a shared learning environment, where both lived experience (people overcoming mental distress, their family and friends) and professional experience is respected equally.</a:t>
            </a:r>
          </a:p>
          <a:p>
            <a:pPr lvl="0"/>
            <a:r>
              <a:rPr lang="en-IE" dirty="0"/>
              <a:t>Move people collectively beyond clinical patient, professional and carer roles, towards being students of recovery.</a:t>
            </a:r>
          </a:p>
          <a:p>
            <a:pPr lvl="0"/>
            <a:r>
              <a:rPr lang="en-IE" dirty="0"/>
              <a:t>Work in partnership with recovery orientated individuals, services, groups and agencies to create an inclusive culture of recovery and connectedness in the community.</a:t>
            </a:r>
          </a:p>
          <a:p>
            <a:pPr lvl="0"/>
            <a:r>
              <a:rPr lang="en-IE" dirty="0"/>
              <a:t>Embed the Recovery College in Dublin North, North East as a sustainable community partnership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4"/>
          <a:stretch/>
        </p:blipFill>
        <p:spPr>
          <a:xfrm>
            <a:off x="9694812" y="4725144"/>
            <a:ext cx="26670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1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82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8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764" y="40466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Coproduction or is it co-option? </a:t>
            </a:r>
            <a:endParaRPr lang="en-IE" dirty="0"/>
          </a:p>
        </p:txBody>
      </p:sp>
      <p:sp>
        <p:nvSpPr>
          <p:cNvPr id="3" name="Rectangle 2"/>
          <p:cNvSpPr/>
          <p:nvPr/>
        </p:nvSpPr>
        <p:spPr>
          <a:xfrm>
            <a:off x="261764" y="1177603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/>
              <a:t>“</a:t>
            </a:r>
            <a:r>
              <a:rPr lang="en-IE" dirty="0"/>
              <a:t>T</a:t>
            </a:r>
            <a:r>
              <a:rPr lang="en-IE" dirty="0" smtClean="0"/>
              <a:t>he ‘service user’ </a:t>
            </a:r>
            <a:r>
              <a:rPr lang="en-IE" dirty="0"/>
              <a:t>being invited to sit in the back seat once the agency has decided where the car is going. </a:t>
            </a: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6" r="743" b="-1194"/>
          <a:stretch/>
        </p:blipFill>
        <p:spPr bwMode="auto">
          <a:xfrm>
            <a:off x="7547619" y="24606"/>
            <a:ext cx="4608512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62564" y="3566334"/>
            <a:ext cx="45365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/>
              <a:t>Coproduction </a:t>
            </a:r>
            <a:r>
              <a:rPr lang="en-IE" dirty="0" smtClean="0"/>
              <a:t>roots </a:t>
            </a:r>
            <a:r>
              <a:rPr lang="en-IE" dirty="0"/>
              <a:t>in social justice and community development </a:t>
            </a:r>
            <a:r>
              <a:rPr lang="en-IE" dirty="0" smtClean="0"/>
              <a:t>.  </a:t>
            </a:r>
            <a:endParaRPr lang="en-IE" dirty="0"/>
          </a:p>
          <a:p>
            <a:endParaRPr lang="en-IE" dirty="0"/>
          </a:p>
          <a:p>
            <a:r>
              <a:rPr lang="en-IE" dirty="0"/>
              <a:t>“It appears to me that the term ‘co-production’ has lost its way, becoming stale and jaded, but worst of all it seems that “co-production” is thrown around in abandon for the good and the great, making them feel good by ticking a box” (Ford, Expert Link, 2017).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2921169"/>
            <a:ext cx="5184576" cy="393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0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764" y="260648"/>
            <a:ext cx="61926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Emancipatory Space &amp; Ethos</a:t>
            </a:r>
          </a:p>
          <a:p>
            <a:endParaRPr lang="en-I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Self determination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Human improvement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Community literacy of mental health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Dismantling oppressive assumptions about ourselves &amp; the world </a:t>
            </a: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R</a:t>
            </a:r>
            <a:r>
              <a:rPr lang="en-IE" dirty="0" smtClean="0"/>
              <a:t>econstruction new belief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Facilitative space – no pre determined ideas of where we will end up  - Problem-posing dialogue (Freire) </a:t>
            </a:r>
          </a:p>
          <a:p>
            <a:endParaRPr lang="en-IE" dirty="0" smtClean="0"/>
          </a:p>
          <a:p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" t="14701" r="7601" b="10751"/>
          <a:stretch/>
        </p:blipFill>
        <p:spPr>
          <a:xfrm>
            <a:off x="6454452" y="53242"/>
            <a:ext cx="5699397" cy="6799597"/>
          </a:xfrm>
          <a:prstGeom prst="rect">
            <a:avLst/>
          </a:prstGeom>
        </p:spPr>
      </p:pic>
      <p:pic>
        <p:nvPicPr>
          <p:cNvPr id="4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3356993"/>
            <a:ext cx="5979834" cy="349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7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772" y="18864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Learning Together – what are local needs? Let’s identify and design courses together 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980728"/>
            <a:ext cx="5040560" cy="3024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28273" y="177499"/>
            <a:ext cx="6857992" cy="647784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4783958"/>
            <a:ext cx="5112568" cy="20500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33772" y="414908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Enriching </a:t>
            </a:r>
            <a:r>
              <a:rPr lang="en-IE" dirty="0" smtClean="0"/>
              <a:t>Life, Relationships, Health </a:t>
            </a:r>
            <a:r>
              <a:rPr lang="en-IE" dirty="0"/>
              <a:t>and Wellbeing </a:t>
            </a:r>
            <a:r>
              <a:rPr lang="en-IE" dirty="0" smtClean="0"/>
              <a:t>and Life </a:t>
            </a:r>
            <a:r>
              <a:rPr lang="en-IE" dirty="0"/>
              <a:t>Skills</a:t>
            </a:r>
          </a:p>
        </p:txBody>
      </p:sp>
    </p:spTree>
    <p:extLst>
      <p:ext uri="{BB962C8B-B14F-4D97-AF65-F5344CB8AC3E}">
        <p14:creationId xmlns:p14="http://schemas.microsoft.com/office/powerpoint/2010/main" val="69959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9836" y="1412776"/>
            <a:ext cx="59046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Raising consciousness  - Grappling with the bigger issues together </a:t>
            </a:r>
          </a:p>
          <a:p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Is it me or is it the meds?</a:t>
            </a:r>
          </a:p>
          <a:p>
            <a:endParaRPr lang="en-I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What the hell is coproduction?</a:t>
            </a:r>
          </a:p>
          <a:p>
            <a:r>
              <a:rPr lang="en-IE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Mama Wellness</a:t>
            </a:r>
          </a:p>
          <a:p>
            <a:r>
              <a:rPr lang="en-IE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Stigma and Discrimination </a:t>
            </a:r>
          </a:p>
          <a:p>
            <a:endParaRPr lang="en-I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Understanding and Renegotiating Trauma </a:t>
            </a:r>
          </a:p>
          <a:p>
            <a:endParaRPr lang="en-IE" dirty="0"/>
          </a:p>
          <a:p>
            <a:endParaRPr lang="en-IE" dirty="0"/>
          </a:p>
          <a:p>
            <a:r>
              <a:rPr lang="en-IE" dirty="0" smtClean="0"/>
              <a:t> </a:t>
            </a:r>
            <a:endParaRPr lang="en-IE" dirty="0"/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660" y="675006"/>
            <a:ext cx="3528391" cy="544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74248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4" y="0"/>
            <a:ext cx="5446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4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1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0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9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8" y="1052736"/>
            <a:ext cx="5354343" cy="5783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88" y="0"/>
            <a:ext cx="6310436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88" y="3933056"/>
            <a:ext cx="6310436" cy="29249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32656"/>
            <a:ext cx="4798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Shedding of labels and taking on new </a:t>
            </a:r>
            <a:r>
              <a:rPr lang="en-IE" dirty="0" smtClean="0"/>
              <a:t>creative identities </a:t>
            </a: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3535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5458618"/>
          </a:xfrm>
        </p:spPr>
        <p:txBody>
          <a:bodyPr/>
          <a:lstStyle/>
          <a:p>
            <a:r>
              <a:rPr lang="en-IE" dirty="0" smtClean="0">
                <a:effectLst/>
              </a:rPr>
              <a:t>Once </a:t>
            </a:r>
            <a:r>
              <a:rPr lang="en-IE" dirty="0">
                <a:effectLst/>
              </a:rPr>
              <a:t>upon a time Recovery Colleges were lauded as a place where </a:t>
            </a:r>
            <a:r>
              <a:rPr lang="en-IE" dirty="0" smtClean="0">
                <a:effectLst/>
              </a:rPr>
              <a:t>family’s</a:t>
            </a:r>
            <a:r>
              <a:rPr lang="en-IE" dirty="0">
                <a:effectLst/>
              </a:rPr>
              <a:t>, service users and service provider professionals could engage in liberating transformative </a:t>
            </a:r>
            <a:r>
              <a:rPr lang="en-IE" dirty="0" smtClean="0">
                <a:effectLst/>
              </a:rPr>
              <a:t>co-created </a:t>
            </a:r>
            <a:r>
              <a:rPr lang="en-IE" dirty="0">
                <a:effectLst/>
              </a:rPr>
              <a:t>educational pursuits that enhanced recovery literacy and life experiences for college participants.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7959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1531524" cy="17281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11531524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1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acgabhl\Pictures\Bath 2017\DSC_05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364" y="0"/>
            <a:ext cx="652646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340" y="1844824"/>
            <a:ext cx="5383213" cy="2216662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706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788" y="1916832"/>
            <a:ext cx="10969943" cy="1828800"/>
          </a:xfrm>
        </p:spPr>
        <p:txBody>
          <a:bodyPr>
            <a:noAutofit/>
          </a:bodyPr>
          <a:lstStyle/>
          <a:p>
            <a:r>
              <a:rPr lang="en-IE" sz="4400" b="1" dirty="0" smtClean="0"/>
              <a:t>Proof of Concept…..</a:t>
            </a:r>
            <a:br>
              <a:rPr lang="en-IE" sz="4400" b="1" dirty="0" smtClean="0"/>
            </a:br>
            <a:r>
              <a:rPr lang="en-IE" sz="4400" b="1" dirty="0" smtClean="0"/>
              <a:t/>
            </a:r>
            <a:br>
              <a:rPr lang="en-IE" sz="4400" b="1" dirty="0" smtClean="0"/>
            </a:br>
            <a:r>
              <a:rPr lang="en-IE" sz="4400" b="1" dirty="0" smtClean="0"/>
              <a:t>Two Year Evaluation of Recovery College Impact on Personal &amp; Social Recovery</a:t>
            </a:r>
            <a:endParaRPr lang="en-IE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4144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Evaluation included……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endParaRPr lang="en-IE" dirty="0"/>
          </a:p>
          <a:p>
            <a:pPr marL="137160" indent="0">
              <a:buNone/>
            </a:pPr>
            <a:endParaRPr lang="en-I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80" y="1600200"/>
            <a:ext cx="11089232" cy="3628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5780" y="5589240"/>
            <a:ext cx="1117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E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1146 </a:t>
            </a:r>
            <a:r>
              <a:rPr lang="en-I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Individuals participated in Adult Ed &amp; Community Development programming during years one &amp; two.</a:t>
            </a:r>
            <a:endParaRPr lang="en-IE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83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>
                <a:effectLst/>
              </a:rPr>
              <a:t>Our Emancipatory Approach Provides</a:t>
            </a:r>
            <a:br>
              <a:rPr lang="en-IE" dirty="0">
                <a:effectLst/>
              </a:rPr>
            </a:b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2" y="1566510"/>
            <a:ext cx="10309506" cy="510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6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804" y="692696"/>
            <a:ext cx="10969943" cy="1143000"/>
          </a:xfrm>
        </p:spPr>
        <p:txBody>
          <a:bodyPr>
            <a:normAutofit fontScale="90000"/>
          </a:bodyPr>
          <a:lstStyle/>
          <a:p>
            <a:r>
              <a:rPr lang="en-IE" dirty="0">
                <a:effectLst/>
              </a:rPr>
              <a:t>Course Learning Outcomes – Mean average across years 1 &amp;</a:t>
            </a:r>
            <a:r>
              <a:rPr lang="en-IE" u="sng" dirty="0">
                <a:effectLst/>
              </a:rPr>
              <a:t> </a:t>
            </a:r>
            <a:r>
              <a:rPr lang="en-IE" dirty="0">
                <a:effectLst/>
              </a:rPr>
              <a:t>2</a:t>
            </a:r>
            <a:br>
              <a:rPr lang="en-IE" dirty="0">
                <a:effectLst/>
              </a:rPr>
            </a:b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12" y="2014605"/>
            <a:ext cx="10297144" cy="45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0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>
                <a:effectLst/>
              </a:rPr>
              <a:t>Group Learning Goals –</a:t>
            </a:r>
            <a:r>
              <a:rPr lang="en-IE" u="sng" dirty="0">
                <a:effectLst/>
              </a:rPr>
              <a:t> </a:t>
            </a:r>
            <a:r>
              <a:rPr lang="en-IE" i="1" dirty="0">
                <a:effectLst/>
              </a:rPr>
              <a:t>Average student progress across during years 1 &amp; 2</a:t>
            </a:r>
            <a:r>
              <a:rPr lang="en-IE" i="1" u="sng" dirty="0">
                <a:effectLst/>
              </a:rPr>
              <a:t> </a:t>
            </a:r>
            <a:r>
              <a:rPr lang="en-IE" dirty="0">
                <a:effectLst/>
              </a:rPr>
              <a:t/>
            </a:r>
            <a:br>
              <a:rPr lang="en-IE" dirty="0">
                <a:effectLst/>
              </a:rPr>
            </a:b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28" y="2118246"/>
            <a:ext cx="10741555" cy="447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3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57" y="274638"/>
            <a:ext cx="11389628" cy="1143000"/>
          </a:xfrm>
        </p:spPr>
        <p:txBody>
          <a:bodyPr>
            <a:normAutofit fontScale="90000"/>
          </a:bodyPr>
          <a:lstStyle/>
          <a:p>
            <a:r>
              <a:rPr lang="en-IE" dirty="0">
                <a:effectLst/>
              </a:rPr>
              <a:t>Emerging Focus Group Themes from Years 1 &amp; 2</a:t>
            </a:r>
            <a:br>
              <a:rPr lang="en-IE" dirty="0">
                <a:effectLst/>
              </a:rPr>
            </a:b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04" y="1685392"/>
            <a:ext cx="10441159" cy="498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0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CHIME INDICATORS (Slade et al. 2012)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IE" dirty="0"/>
              <a:t>Students gauged their overall college experience, in terms of how their engagement with the Recovery College enhanced their sense of:</a:t>
            </a:r>
          </a:p>
          <a:p>
            <a:pPr lvl="0"/>
            <a:r>
              <a:rPr lang="en-IE" b="1" dirty="0"/>
              <a:t>Connection with others.</a:t>
            </a:r>
            <a:endParaRPr lang="en-IE" dirty="0"/>
          </a:p>
          <a:p>
            <a:pPr lvl="0"/>
            <a:r>
              <a:rPr lang="en-IE" b="1" dirty="0"/>
              <a:t>Hope</a:t>
            </a:r>
            <a:endParaRPr lang="en-IE" dirty="0"/>
          </a:p>
          <a:p>
            <a:pPr lvl="0"/>
            <a:r>
              <a:rPr lang="en-IE" b="1" dirty="0"/>
              <a:t>Identity (reclaimed)</a:t>
            </a:r>
            <a:endParaRPr lang="en-IE" dirty="0"/>
          </a:p>
          <a:p>
            <a:pPr lvl="0"/>
            <a:r>
              <a:rPr lang="en-IE" b="1" dirty="0"/>
              <a:t>Meaningful Participation</a:t>
            </a:r>
            <a:endParaRPr lang="en-IE" dirty="0"/>
          </a:p>
          <a:p>
            <a:pPr lvl="0"/>
            <a:r>
              <a:rPr lang="en-IE" b="1" dirty="0"/>
              <a:t>Empowerment</a:t>
            </a:r>
            <a:endParaRPr lang="en-IE" dirty="0"/>
          </a:p>
          <a:p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1269876" y="5805264"/>
            <a:ext cx="1044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i="1" dirty="0"/>
              <a:t>(1 = Not at all, 2 = A little, 3 = Don’t know, 4 = A lot, 5 = Quite a bit)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1233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CHIME INDICATORS (Slade et al. 2012)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137160" lvl="0" indent="0">
              <a:buNone/>
            </a:pPr>
            <a:r>
              <a:rPr lang="en-IE" dirty="0"/>
              <a:t>Over 80% of respondents rated their recovery college experience between 4 and 5 out of 5, in terms of: </a:t>
            </a:r>
          </a:p>
          <a:p>
            <a:pPr lvl="0"/>
            <a:r>
              <a:rPr lang="en-IE" dirty="0"/>
              <a:t>Enhancing their own sense of empowerment</a:t>
            </a:r>
          </a:p>
          <a:p>
            <a:pPr lvl="0"/>
            <a:r>
              <a:rPr lang="en-IE" dirty="0"/>
              <a:t>Developing meaningful connections with others.</a:t>
            </a:r>
          </a:p>
          <a:p>
            <a:pPr lvl="0"/>
            <a:r>
              <a:rPr lang="en-IE" dirty="0"/>
              <a:t>Becoming more hopeful for the future.</a:t>
            </a:r>
          </a:p>
          <a:p>
            <a:pPr marL="137160" indent="0">
              <a:buNone/>
            </a:pPr>
            <a:endParaRPr lang="en-IE" dirty="0"/>
          </a:p>
          <a:p>
            <a:pPr marL="137160" lvl="0" indent="0">
              <a:buNone/>
            </a:pPr>
            <a:r>
              <a:rPr lang="en-IE" dirty="0"/>
              <a:t>Over 75% of participants rated their recovery college experiences between either 4 or 5 out of 5, in terms of: </a:t>
            </a:r>
          </a:p>
          <a:p>
            <a:pPr lvl="0"/>
            <a:r>
              <a:rPr lang="en-IE" dirty="0"/>
              <a:t>Connecting with other people</a:t>
            </a:r>
          </a:p>
          <a:p>
            <a:pPr lvl="0"/>
            <a:r>
              <a:rPr lang="en-IE" dirty="0"/>
              <a:t> Enhancing their own sense of identity</a:t>
            </a:r>
          </a:p>
          <a:p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475" y="1600206"/>
            <a:ext cx="5268946" cy="523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0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cgabhl\Pictures\Caption pictures for work\munch.scream.j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1825625"/>
            <a:ext cx="2478088" cy="320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cgabhl\Pictures\Caption pictures for work\DSC_00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05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Personal Recovery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36" y="1389414"/>
            <a:ext cx="10225136" cy="54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9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College Development Indicators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84" y="1275280"/>
            <a:ext cx="9001000" cy="561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2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3" name="Object 2">
            <a:hlinkClick r:id="rId4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663035"/>
              </p:ext>
            </p:extLst>
          </p:nvPr>
        </p:nvGraphicFramePr>
        <p:xfrm>
          <a:off x="26656" y="-838053"/>
          <a:ext cx="12188826" cy="7677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Photo Editor Photo" r:id="rId5" imgW="1142857" imgH="857143" progId="MSPhotoEd.3">
                  <p:embed/>
                </p:oleObj>
              </mc:Choice>
              <mc:Fallback>
                <p:oleObj name="Photo Editor Photo" r:id="rId5" imgW="1142857" imgH="857143" progId="MSPhotoEd.3">
                  <p:embed/>
                  <p:pic>
                    <p:nvPicPr>
                      <p:cNvPr id="3" name="Object 2">
                        <a:hlinkClick r:id="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6" y="-838053"/>
                        <a:ext cx="12188826" cy="7677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133973" y="3244334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40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www.recoverycollege.ie</a:t>
            </a:r>
            <a:r>
              <a:rPr lang="en-IE" sz="4000" dirty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IE" sz="4000" dirty="0"/>
          </a:p>
        </p:txBody>
      </p:sp>
    </p:spTree>
    <p:extLst>
      <p:ext uri="{BB962C8B-B14F-4D97-AF65-F5344CB8AC3E}">
        <p14:creationId xmlns:p14="http://schemas.microsoft.com/office/powerpoint/2010/main" val="368684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What has happened to Recovery Education?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To Recovery Colleges governance and support</a:t>
            </a:r>
          </a:p>
          <a:p>
            <a:r>
              <a:rPr lang="en-IE" dirty="0" smtClean="0"/>
              <a:t>To Peer Education</a:t>
            </a:r>
          </a:p>
          <a:p>
            <a:r>
              <a:rPr lang="en-IE" dirty="0" smtClean="0"/>
              <a:t>To course provision</a:t>
            </a:r>
          </a:p>
          <a:p>
            <a:r>
              <a:rPr lang="en-IE" dirty="0" smtClean="0"/>
              <a:t>To the place of Recovery in Recovery Education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2192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panopt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13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consequences?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Standardisation of educational content</a:t>
            </a:r>
          </a:p>
          <a:p>
            <a:r>
              <a:rPr lang="en-IE" dirty="0" smtClean="0"/>
              <a:t>Marginalisation of potential peer educators</a:t>
            </a:r>
          </a:p>
          <a:p>
            <a:r>
              <a:rPr lang="en-IE" dirty="0" smtClean="0"/>
              <a:t>Service </a:t>
            </a:r>
            <a:r>
              <a:rPr lang="en-IE" dirty="0"/>
              <a:t>c</a:t>
            </a:r>
            <a:r>
              <a:rPr lang="en-IE" dirty="0" smtClean="0"/>
              <a:t>entric content and delivery</a:t>
            </a:r>
          </a:p>
          <a:p>
            <a:r>
              <a:rPr lang="en-IE" dirty="0" smtClean="0"/>
              <a:t>Prescriptive education</a:t>
            </a:r>
          </a:p>
          <a:p>
            <a:r>
              <a:rPr lang="en-IE" dirty="0" smtClean="0"/>
              <a:t>Diluted  co-production</a:t>
            </a:r>
          </a:p>
          <a:p>
            <a:r>
              <a:rPr lang="en-IE" dirty="0" smtClean="0"/>
              <a:t>Recovery education incorporated into service provision and psychiatric norms</a:t>
            </a:r>
          </a:p>
          <a:p>
            <a:r>
              <a:rPr lang="en-IE" dirty="0" smtClean="0"/>
              <a:t>Recovery education positioned within the mental health bubble outside of ‘community’</a:t>
            </a:r>
          </a:p>
          <a:p>
            <a:r>
              <a:rPr lang="en-IE" dirty="0" smtClean="0"/>
              <a:t>Resistance to Recovery education in the ‘community’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376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7" descr="Giant_octop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98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So what did, can Recovery Colleges Offer?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en-IE" dirty="0" smtClean="0"/>
          </a:p>
          <a:p>
            <a:r>
              <a:rPr lang="en-IE" dirty="0" smtClean="0"/>
              <a:t>Personal &amp; Social Recovery</a:t>
            </a:r>
          </a:p>
          <a:p>
            <a:r>
              <a:rPr lang="en-IE" dirty="0" smtClean="0"/>
              <a:t>Emancipatory Adult Education</a:t>
            </a:r>
          </a:p>
          <a:p>
            <a:r>
              <a:rPr lang="en-IE" dirty="0" smtClean="0"/>
              <a:t>Community Development</a:t>
            </a:r>
          </a:p>
          <a:p>
            <a:r>
              <a:rPr lang="en-IE" dirty="0" smtClean="0"/>
              <a:t>Co- Production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0426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6106690"/>
          </a:xfrm>
        </p:spPr>
        <p:txBody>
          <a:bodyPr>
            <a:normAutofit fontScale="90000"/>
          </a:bodyPr>
          <a:lstStyle/>
          <a:p>
            <a:r>
              <a:rPr lang="en-IE" dirty="0">
                <a:effectLst/>
              </a:rPr>
              <a:t>Recovery education has a valuable place within services and within communities. It is our contention from evidence so far that when created in a collaborative alternative community, not beholden to biocentric organisational cultural norms and restrictive service focussed governance structures; that it has a greater effect on peoples recovery experiences.</a:t>
            </a:r>
            <a:br>
              <a:rPr lang="en-IE" dirty="0">
                <a:effectLst/>
              </a:rPr>
            </a:b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9366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tf0290102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 waves nature presentation (widescreen).potx" id="{1FE9163D-5548-432F-82B6-65BFDB1BFAF3}" vid="{2D48191D-94F2-482B-9433-3810ECBC6178}"/>
    </a:ext>
  </a:extLst>
</a:theme>
</file>

<file path=ppt/theme/theme2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5C5BB1-9D2C-412A-AE6C-0FC75190A4CE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40262f94-9f35-4ac3-9a90-690165a166b7"/>
    <ds:schemaRef ds:uri="http://schemas.microsoft.com/office/2006/metadata/properties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811</TotalTime>
  <Words>769</Words>
  <Application>Microsoft Office PowerPoint</Application>
  <PresentationFormat>Custom</PresentationFormat>
  <Paragraphs>95</Paragraphs>
  <Slides>32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Arial</vt:lpstr>
      <vt:lpstr>Book Antiqua</vt:lpstr>
      <vt:lpstr>Calibri</vt:lpstr>
      <vt:lpstr>Century Gothic</vt:lpstr>
      <vt:lpstr>Lucida Sans</vt:lpstr>
      <vt:lpstr>Symbol</vt:lpstr>
      <vt:lpstr>Times New Roman</vt:lpstr>
      <vt:lpstr>Wingdings</vt:lpstr>
      <vt:lpstr>Wingdings 2</vt:lpstr>
      <vt:lpstr>Wingdings 3</vt:lpstr>
      <vt:lpstr>tf02901025</vt:lpstr>
      <vt:lpstr>Apex</vt:lpstr>
      <vt:lpstr>Photo Editor Photo</vt:lpstr>
      <vt:lpstr>Dublin North, North East Recovery College(DNNERC):  A Community Response to Co-optation of Recovery Education</vt:lpstr>
      <vt:lpstr>Once upon a time Recovery Colleges were lauded as a place where family’s, service users and service provider professionals could engage in liberating transformative co-created educational pursuits that enhanced recovery literacy and life experiences for college participants. </vt:lpstr>
      <vt:lpstr>PowerPoint Presentation</vt:lpstr>
      <vt:lpstr>What has happened to Recovery Education?</vt:lpstr>
      <vt:lpstr>PowerPoint Presentation</vt:lpstr>
      <vt:lpstr>The consequences?</vt:lpstr>
      <vt:lpstr>PowerPoint Presentation</vt:lpstr>
      <vt:lpstr>So what did, can Recovery Colleges Offer?</vt:lpstr>
      <vt:lpstr>Recovery education has a valuable place within services and within communities. It is our contention from evidence so far that when created in a collaborative alternative community, not beholden to biocentric organisational cultural norms and restrictive service focussed governance structures; that it has a greater effect on peoples recovery experiences. </vt:lpstr>
      <vt:lpstr>Dublin North, North East Recovery College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Proof of Concept…..  Two Year Evaluation of Recovery College Impact on Personal &amp; Social Recovery</vt:lpstr>
      <vt:lpstr>Evaluation included……</vt:lpstr>
      <vt:lpstr>Our Emancipatory Approach Provides </vt:lpstr>
      <vt:lpstr>Course Learning Outcomes – Mean average across years 1 &amp; 2 </vt:lpstr>
      <vt:lpstr>Group Learning Goals – Average student progress across during years 1 &amp; 2  </vt:lpstr>
      <vt:lpstr>Emerging Focus Group Themes from Years 1 &amp; 2 </vt:lpstr>
      <vt:lpstr>CHIME INDICATORS (Slade et al. 2012)</vt:lpstr>
      <vt:lpstr>CHIME INDICATORS (Slade et al. 2012)</vt:lpstr>
      <vt:lpstr>Personal Recovery</vt:lpstr>
      <vt:lpstr>College Development Indicators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Liam MacGabhann</dc:creator>
  <cp:lastModifiedBy>Martha Griffin</cp:lastModifiedBy>
  <cp:revision>58</cp:revision>
  <cp:lastPrinted>2017-10-24T10:42:38Z</cp:lastPrinted>
  <dcterms:created xsi:type="dcterms:W3CDTF">2017-05-17T13:10:50Z</dcterms:created>
  <dcterms:modified xsi:type="dcterms:W3CDTF">2019-11-13T10:34:35Z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